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83" r:id="rId2"/>
    <p:sldId id="301" r:id="rId3"/>
    <p:sldId id="302" r:id="rId4"/>
    <p:sldId id="257" r:id="rId5"/>
    <p:sldId id="292" r:id="rId6"/>
    <p:sldId id="286" r:id="rId7"/>
    <p:sldId id="294" r:id="rId8"/>
    <p:sldId id="295" r:id="rId9"/>
    <p:sldId id="299" r:id="rId10"/>
    <p:sldId id="288" r:id="rId11"/>
    <p:sldId id="259" r:id="rId12"/>
    <p:sldId id="263" r:id="rId13"/>
    <p:sldId id="264" r:id="rId14"/>
    <p:sldId id="266" r:id="rId15"/>
    <p:sldId id="289" r:id="rId16"/>
    <p:sldId id="269" r:id="rId17"/>
    <p:sldId id="270" r:id="rId18"/>
    <p:sldId id="271" r:id="rId19"/>
    <p:sldId id="272" r:id="rId20"/>
    <p:sldId id="281" r:id="rId21"/>
    <p:sldId id="282" r:id="rId22"/>
    <p:sldId id="300" r:id="rId23"/>
    <p:sldId id="27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07F502-5D96-4E4C-8A0A-1D38ED2CF11D}" type="doc">
      <dgm:prSet loTypeId="urn:microsoft.com/office/officeart/2005/8/layout/orgChart1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6D545B74-A36A-4B66-B6BF-58B3A71EEB7E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Аксонометрические проекции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85CF50D3-D947-4F9D-B77E-F11454D3EBCA}" type="parTrans" cxnId="{58D8C8EA-5559-4DAA-8FDB-F56BBFF83C21}">
      <dgm:prSet/>
      <dgm:spPr/>
      <dgm:t>
        <a:bodyPr/>
        <a:lstStyle/>
        <a:p>
          <a:endParaRPr lang="ru-RU"/>
        </a:p>
      </dgm:t>
    </dgm:pt>
    <dgm:pt modelId="{F4C60A22-5E4B-46B6-8C4A-7A57A4C18EEC}" type="sibTrans" cxnId="{58D8C8EA-5559-4DAA-8FDB-F56BBFF83C21}">
      <dgm:prSet/>
      <dgm:spPr/>
      <dgm:t>
        <a:bodyPr/>
        <a:lstStyle/>
        <a:p>
          <a:endParaRPr lang="ru-RU"/>
        </a:p>
      </dgm:t>
    </dgm:pt>
    <dgm:pt modelId="{86A7E9CB-A016-4A58-8A79-B26FF9CF7EA2}">
      <dgm:prSet phldrT="[Текст]" custT="1"/>
      <dgm:spPr/>
      <dgm:t>
        <a:bodyPr/>
        <a:lstStyle/>
        <a:p>
          <a:r>
            <a:rPr lang="ru-RU" sz="2400" b="1" dirty="0" smtClean="0">
              <a:latin typeface="+mj-lt"/>
            </a:rPr>
            <a:t>Косоугольная фронтальная </a:t>
          </a:r>
          <a:r>
            <a:rPr lang="ru-RU" sz="2400" b="1" dirty="0" err="1" smtClean="0">
              <a:latin typeface="+mj-lt"/>
            </a:rPr>
            <a:t>диметрическая</a:t>
          </a:r>
          <a:r>
            <a:rPr lang="ru-RU" sz="2400" b="1" dirty="0" smtClean="0">
              <a:latin typeface="+mj-lt"/>
            </a:rPr>
            <a:t> проекция</a:t>
          </a:r>
          <a:endParaRPr lang="ru-RU" sz="2400" b="1" dirty="0">
            <a:latin typeface="+mj-lt"/>
          </a:endParaRPr>
        </a:p>
      </dgm:t>
    </dgm:pt>
    <dgm:pt modelId="{BAEAA609-288D-4B0A-BA02-A16AB304A497}" type="parTrans" cxnId="{B4F5A807-4A9E-4BEC-96C4-E61743A1BB17}">
      <dgm:prSet/>
      <dgm:spPr/>
      <dgm:t>
        <a:bodyPr/>
        <a:lstStyle/>
        <a:p>
          <a:endParaRPr lang="ru-RU"/>
        </a:p>
      </dgm:t>
    </dgm:pt>
    <dgm:pt modelId="{E7C11575-457B-43A7-9F01-1D0DD5713F82}" type="sibTrans" cxnId="{B4F5A807-4A9E-4BEC-96C4-E61743A1BB17}">
      <dgm:prSet/>
      <dgm:spPr/>
      <dgm:t>
        <a:bodyPr/>
        <a:lstStyle/>
        <a:p>
          <a:endParaRPr lang="ru-RU"/>
        </a:p>
      </dgm:t>
    </dgm:pt>
    <dgm:pt modelId="{C63632AD-74A1-4B42-A2B2-652D64274FC6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Прямоугольная изометрическая проекция</a:t>
          </a:r>
          <a:endParaRPr lang="ru-RU" sz="2400" b="1" dirty="0">
            <a:latin typeface="Arial" pitchFamily="34" charset="0"/>
            <a:cs typeface="Arial" pitchFamily="34" charset="0"/>
          </a:endParaRPr>
        </a:p>
      </dgm:t>
    </dgm:pt>
    <dgm:pt modelId="{22C2F57A-F3B3-43CA-ACD9-9294FDD2EA47}" type="parTrans" cxnId="{8014615E-9553-49F4-9A38-780C8BA624E0}">
      <dgm:prSet/>
      <dgm:spPr/>
      <dgm:t>
        <a:bodyPr/>
        <a:lstStyle/>
        <a:p>
          <a:endParaRPr lang="ru-RU"/>
        </a:p>
      </dgm:t>
    </dgm:pt>
    <dgm:pt modelId="{9BA66501-1D74-4215-A1FA-25F6A0FB1192}" type="sibTrans" cxnId="{8014615E-9553-49F4-9A38-780C8BA624E0}">
      <dgm:prSet/>
      <dgm:spPr/>
      <dgm:t>
        <a:bodyPr/>
        <a:lstStyle/>
        <a:p>
          <a:endParaRPr lang="ru-RU"/>
        </a:p>
      </dgm:t>
    </dgm:pt>
    <dgm:pt modelId="{741FD517-B264-4983-AD13-E97C37C8AAA7}" type="pres">
      <dgm:prSet presAssocID="{5107F502-5D96-4E4C-8A0A-1D38ED2CF11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2F20150-C227-484A-8A20-0941238A6ED9}" type="pres">
      <dgm:prSet presAssocID="{6D545B74-A36A-4B66-B6BF-58B3A71EEB7E}" presName="hierRoot1" presStyleCnt="0">
        <dgm:presLayoutVars>
          <dgm:hierBranch val="init"/>
        </dgm:presLayoutVars>
      </dgm:prSet>
      <dgm:spPr/>
    </dgm:pt>
    <dgm:pt modelId="{16BE786C-7B5A-4335-8F4C-B1EF0678E243}" type="pres">
      <dgm:prSet presAssocID="{6D545B74-A36A-4B66-B6BF-58B3A71EEB7E}" presName="rootComposite1" presStyleCnt="0"/>
      <dgm:spPr/>
    </dgm:pt>
    <dgm:pt modelId="{AF7646DD-941F-482A-A6A5-4AB332B47CE3}" type="pres">
      <dgm:prSet presAssocID="{6D545B74-A36A-4B66-B6BF-58B3A71EEB7E}" presName="rootText1" presStyleLbl="node0" presStyleIdx="0" presStyleCnt="1" custScaleX="302903" custScaleY="410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16BFC6-0358-4028-9926-CD6CC16299B7}" type="pres">
      <dgm:prSet presAssocID="{6D545B74-A36A-4B66-B6BF-58B3A71EEB7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C84DDFF-47A7-42F8-913C-3F6BBBA70257}" type="pres">
      <dgm:prSet presAssocID="{6D545B74-A36A-4B66-B6BF-58B3A71EEB7E}" presName="hierChild2" presStyleCnt="0"/>
      <dgm:spPr/>
    </dgm:pt>
    <dgm:pt modelId="{E3C85CC0-09E6-4E69-A250-FD1C27685A47}" type="pres">
      <dgm:prSet presAssocID="{BAEAA609-288D-4B0A-BA02-A16AB304A497}" presName="Name37" presStyleLbl="parChTrans1D2" presStyleIdx="0" presStyleCnt="2"/>
      <dgm:spPr/>
      <dgm:t>
        <a:bodyPr/>
        <a:lstStyle/>
        <a:p>
          <a:endParaRPr lang="ru-RU"/>
        </a:p>
      </dgm:t>
    </dgm:pt>
    <dgm:pt modelId="{FF145F34-FA39-4C52-B28A-CD0A4E2F604F}" type="pres">
      <dgm:prSet presAssocID="{86A7E9CB-A016-4A58-8A79-B26FF9CF7EA2}" presName="hierRoot2" presStyleCnt="0">
        <dgm:presLayoutVars>
          <dgm:hierBranch val="init"/>
        </dgm:presLayoutVars>
      </dgm:prSet>
      <dgm:spPr/>
    </dgm:pt>
    <dgm:pt modelId="{F31C2943-7B23-4B5B-B418-AF5CEE1FE209}" type="pres">
      <dgm:prSet presAssocID="{86A7E9CB-A016-4A58-8A79-B26FF9CF7EA2}" presName="rootComposite" presStyleCnt="0"/>
      <dgm:spPr/>
    </dgm:pt>
    <dgm:pt modelId="{2BB3ECB4-647F-4C89-9400-BD8CB4FDBE17}" type="pres">
      <dgm:prSet presAssocID="{86A7E9CB-A016-4A58-8A79-B26FF9CF7EA2}" presName="rootText" presStyleLbl="node2" presStyleIdx="0" presStyleCnt="2" custScaleX="242483" custLinFactNeighborX="-260" custLinFactNeighborY="-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47BC77-A675-4A8E-A87A-E412410DBF7F}" type="pres">
      <dgm:prSet presAssocID="{86A7E9CB-A016-4A58-8A79-B26FF9CF7EA2}" presName="rootConnector" presStyleLbl="node2" presStyleIdx="0" presStyleCnt="2"/>
      <dgm:spPr/>
      <dgm:t>
        <a:bodyPr/>
        <a:lstStyle/>
        <a:p>
          <a:endParaRPr lang="ru-RU"/>
        </a:p>
      </dgm:t>
    </dgm:pt>
    <dgm:pt modelId="{409D8DCA-4078-4945-8519-761AC972A52D}" type="pres">
      <dgm:prSet presAssocID="{86A7E9CB-A016-4A58-8A79-B26FF9CF7EA2}" presName="hierChild4" presStyleCnt="0"/>
      <dgm:spPr/>
    </dgm:pt>
    <dgm:pt modelId="{A32772D8-713E-4326-B242-962FDE827ACC}" type="pres">
      <dgm:prSet presAssocID="{86A7E9CB-A016-4A58-8A79-B26FF9CF7EA2}" presName="hierChild5" presStyleCnt="0"/>
      <dgm:spPr/>
    </dgm:pt>
    <dgm:pt modelId="{494BFA4E-EF9D-4C07-BCFC-F06306B6A369}" type="pres">
      <dgm:prSet presAssocID="{22C2F57A-F3B3-43CA-ACD9-9294FDD2EA47}" presName="Name37" presStyleLbl="parChTrans1D2" presStyleIdx="1" presStyleCnt="2"/>
      <dgm:spPr/>
      <dgm:t>
        <a:bodyPr/>
        <a:lstStyle/>
        <a:p>
          <a:endParaRPr lang="ru-RU"/>
        </a:p>
      </dgm:t>
    </dgm:pt>
    <dgm:pt modelId="{2CE71FE6-ED4C-4F7A-9B8E-90000C160D8D}" type="pres">
      <dgm:prSet presAssocID="{C63632AD-74A1-4B42-A2B2-652D64274FC6}" presName="hierRoot2" presStyleCnt="0">
        <dgm:presLayoutVars>
          <dgm:hierBranch val="init"/>
        </dgm:presLayoutVars>
      </dgm:prSet>
      <dgm:spPr/>
    </dgm:pt>
    <dgm:pt modelId="{1CE6EA65-F55E-4C78-BB48-50808A6D8377}" type="pres">
      <dgm:prSet presAssocID="{C63632AD-74A1-4B42-A2B2-652D64274FC6}" presName="rootComposite" presStyleCnt="0"/>
      <dgm:spPr/>
    </dgm:pt>
    <dgm:pt modelId="{FFCA2B70-8DC2-43FD-90AA-CF19EB5FD0E4}" type="pres">
      <dgm:prSet presAssocID="{C63632AD-74A1-4B42-A2B2-652D64274FC6}" presName="rootText" presStyleLbl="node2" presStyleIdx="1" presStyleCnt="2" custScaleX="24167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7B3FD10-F7F6-4847-9B11-BA626C43E554}" type="pres">
      <dgm:prSet presAssocID="{C63632AD-74A1-4B42-A2B2-652D64274FC6}" presName="rootConnector" presStyleLbl="node2" presStyleIdx="1" presStyleCnt="2"/>
      <dgm:spPr/>
      <dgm:t>
        <a:bodyPr/>
        <a:lstStyle/>
        <a:p>
          <a:endParaRPr lang="ru-RU"/>
        </a:p>
      </dgm:t>
    </dgm:pt>
    <dgm:pt modelId="{7035B72C-F215-40EC-ABB4-2FFD8EE2B091}" type="pres">
      <dgm:prSet presAssocID="{C63632AD-74A1-4B42-A2B2-652D64274FC6}" presName="hierChild4" presStyleCnt="0"/>
      <dgm:spPr/>
    </dgm:pt>
    <dgm:pt modelId="{53EC7282-EC3F-4AD0-B2C2-A8CA3EF08EAB}" type="pres">
      <dgm:prSet presAssocID="{C63632AD-74A1-4B42-A2B2-652D64274FC6}" presName="hierChild5" presStyleCnt="0"/>
      <dgm:spPr/>
    </dgm:pt>
    <dgm:pt modelId="{CC0680D5-9817-44DC-8C19-035AA2C28FDB}" type="pres">
      <dgm:prSet presAssocID="{6D545B74-A36A-4B66-B6BF-58B3A71EEB7E}" presName="hierChild3" presStyleCnt="0"/>
      <dgm:spPr/>
    </dgm:pt>
  </dgm:ptLst>
  <dgm:cxnLst>
    <dgm:cxn modelId="{15418641-F822-439F-92ED-2CEC59BDEF1C}" type="presOf" srcId="{86A7E9CB-A016-4A58-8A79-B26FF9CF7EA2}" destId="{DB47BC77-A675-4A8E-A87A-E412410DBF7F}" srcOrd="1" destOrd="0" presId="urn:microsoft.com/office/officeart/2005/8/layout/orgChart1"/>
    <dgm:cxn modelId="{895A22D0-F19B-456E-B6E1-F664FC325E6E}" type="presOf" srcId="{86A7E9CB-A016-4A58-8A79-B26FF9CF7EA2}" destId="{2BB3ECB4-647F-4C89-9400-BD8CB4FDBE17}" srcOrd="0" destOrd="0" presId="urn:microsoft.com/office/officeart/2005/8/layout/orgChart1"/>
    <dgm:cxn modelId="{82B68F51-D045-4B5D-BCEE-7B789932ECC6}" type="presOf" srcId="{22C2F57A-F3B3-43CA-ACD9-9294FDD2EA47}" destId="{494BFA4E-EF9D-4C07-BCFC-F06306B6A369}" srcOrd="0" destOrd="0" presId="urn:microsoft.com/office/officeart/2005/8/layout/orgChart1"/>
    <dgm:cxn modelId="{7A5C736A-0A6E-4A46-B8A6-BE6F5914C6E6}" type="presOf" srcId="{6D545B74-A36A-4B66-B6BF-58B3A71EEB7E}" destId="{4416BFC6-0358-4028-9926-CD6CC16299B7}" srcOrd="1" destOrd="0" presId="urn:microsoft.com/office/officeart/2005/8/layout/orgChart1"/>
    <dgm:cxn modelId="{58D8C8EA-5559-4DAA-8FDB-F56BBFF83C21}" srcId="{5107F502-5D96-4E4C-8A0A-1D38ED2CF11D}" destId="{6D545B74-A36A-4B66-B6BF-58B3A71EEB7E}" srcOrd="0" destOrd="0" parTransId="{85CF50D3-D947-4F9D-B77E-F11454D3EBCA}" sibTransId="{F4C60A22-5E4B-46B6-8C4A-7A57A4C18EEC}"/>
    <dgm:cxn modelId="{B764C536-3367-48D5-A1C8-B2965D80968B}" type="presOf" srcId="{C63632AD-74A1-4B42-A2B2-652D64274FC6}" destId="{FFCA2B70-8DC2-43FD-90AA-CF19EB5FD0E4}" srcOrd="0" destOrd="0" presId="urn:microsoft.com/office/officeart/2005/8/layout/orgChart1"/>
    <dgm:cxn modelId="{8014615E-9553-49F4-9A38-780C8BA624E0}" srcId="{6D545B74-A36A-4B66-B6BF-58B3A71EEB7E}" destId="{C63632AD-74A1-4B42-A2B2-652D64274FC6}" srcOrd="1" destOrd="0" parTransId="{22C2F57A-F3B3-43CA-ACD9-9294FDD2EA47}" sibTransId="{9BA66501-1D74-4215-A1FA-25F6A0FB1192}"/>
    <dgm:cxn modelId="{9C4F689A-FF37-4507-A970-70E00ED4B730}" type="presOf" srcId="{C63632AD-74A1-4B42-A2B2-652D64274FC6}" destId="{97B3FD10-F7F6-4847-9B11-BA626C43E554}" srcOrd="1" destOrd="0" presId="urn:microsoft.com/office/officeart/2005/8/layout/orgChart1"/>
    <dgm:cxn modelId="{136E832D-1357-4312-817D-9F25C94C1A9E}" type="presOf" srcId="{5107F502-5D96-4E4C-8A0A-1D38ED2CF11D}" destId="{741FD517-B264-4983-AD13-E97C37C8AAA7}" srcOrd="0" destOrd="0" presId="urn:microsoft.com/office/officeart/2005/8/layout/orgChart1"/>
    <dgm:cxn modelId="{FF183FE2-F1D3-415A-B4E6-009547F82EBD}" type="presOf" srcId="{6D545B74-A36A-4B66-B6BF-58B3A71EEB7E}" destId="{AF7646DD-941F-482A-A6A5-4AB332B47CE3}" srcOrd="0" destOrd="0" presId="urn:microsoft.com/office/officeart/2005/8/layout/orgChart1"/>
    <dgm:cxn modelId="{B4F5A807-4A9E-4BEC-96C4-E61743A1BB17}" srcId="{6D545B74-A36A-4B66-B6BF-58B3A71EEB7E}" destId="{86A7E9CB-A016-4A58-8A79-B26FF9CF7EA2}" srcOrd="0" destOrd="0" parTransId="{BAEAA609-288D-4B0A-BA02-A16AB304A497}" sibTransId="{E7C11575-457B-43A7-9F01-1D0DD5713F82}"/>
    <dgm:cxn modelId="{37724BAB-9374-4B0F-A3CF-96A973B3633F}" type="presOf" srcId="{BAEAA609-288D-4B0A-BA02-A16AB304A497}" destId="{E3C85CC0-09E6-4E69-A250-FD1C27685A47}" srcOrd="0" destOrd="0" presId="urn:microsoft.com/office/officeart/2005/8/layout/orgChart1"/>
    <dgm:cxn modelId="{9EE0ACB7-D2D9-408C-833D-563CE9DE8E4F}" type="presParOf" srcId="{741FD517-B264-4983-AD13-E97C37C8AAA7}" destId="{02F20150-C227-484A-8A20-0941238A6ED9}" srcOrd="0" destOrd="0" presId="urn:microsoft.com/office/officeart/2005/8/layout/orgChart1"/>
    <dgm:cxn modelId="{0ED2F595-70B3-4A6D-AEB0-9C342285ED5E}" type="presParOf" srcId="{02F20150-C227-484A-8A20-0941238A6ED9}" destId="{16BE786C-7B5A-4335-8F4C-B1EF0678E243}" srcOrd="0" destOrd="0" presId="urn:microsoft.com/office/officeart/2005/8/layout/orgChart1"/>
    <dgm:cxn modelId="{877AF66B-4E31-4C68-8C36-07E0017E16B1}" type="presParOf" srcId="{16BE786C-7B5A-4335-8F4C-B1EF0678E243}" destId="{AF7646DD-941F-482A-A6A5-4AB332B47CE3}" srcOrd="0" destOrd="0" presId="urn:microsoft.com/office/officeart/2005/8/layout/orgChart1"/>
    <dgm:cxn modelId="{2DEA4873-10B9-4662-84B0-FB7372C74D0B}" type="presParOf" srcId="{16BE786C-7B5A-4335-8F4C-B1EF0678E243}" destId="{4416BFC6-0358-4028-9926-CD6CC16299B7}" srcOrd="1" destOrd="0" presId="urn:microsoft.com/office/officeart/2005/8/layout/orgChart1"/>
    <dgm:cxn modelId="{990482E5-79A5-4071-B92F-EF3C356C6644}" type="presParOf" srcId="{02F20150-C227-484A-8A20-0941238A6ED9}" destId="{5C84DDFF-47A7-42F8-913C-3F6BBBA70257}" srcOrd="1" destOrd="0" presId="urn:microsoft.com/office/officeart/2005/8/layout/orgChart1"/>
    <dgm:cxn modelId="{BCA6A97C-6EB1-448B-BE22-ED20BAACB827}" type="presParOf" srcId="{5C84DDFF-47A7-42F8-913C-3F6BBBA70257}" destId="{E3C85CC0-09E6-4E69-A250-FD1C27685A47}" srcOrd="0" destOrd="0" presId="urn:microsoft.com/office/officeart/2005/8/layout/orgChart1"/>
    <dgm:cxn modelId="{72E1CD68-3978-4E76-9D31-3E5E8A0FEB33}" type="presParOf" srcId="{5C84DDFF-47A7-42F8-913C-3F6BBBA70257}" destId="{FF145F34-FA39-4C52-B28A-CD0A4E2F604F}" srcOrd="1" destOrd="0" presId="urn:microsoft.com/office/officeart/2005/8/layout/orgChart1"/>
    <dgm:cxn modelId="{A42E05B7-9340-4330-8AD4-BF48BACE276A}" type="presParOf" srcId="{FF145F34-FA39-4C52-B28A-CD0A4E2F604F}" destId="{F31C2943-7B23-4B5B-B418-AF5CEE1FE209}" srcOrd="0" destOrd="0" presId="urn:microsoft.com/office/officeart/2005/8/layout/orgChart1"/>
    <dgm:cxn modelId="{D1D4AD15-F775-491A-A86D-C9AC0AA7722F}" type="presParOf" srcId="{F31C2943-7B23-4B5B-B418-AF5CEE1FE209}" destId="{2BB3ECB4-647F-4C89-9400-BD8CB4FDBE17}" srcOrd="0" destOrd="0" presId="urn:microsoft.com/office/officeart/2005/8/layout/orgChart1"/>
    <dgm:cxn modelId="{4660DE29-75AB-4EA2-9BC3-E7A61F1701B9}" type="presParOf" srcId="{F31C2943-7B23-4B5B-B418-AF5CEE1FE209}" destId="{DB47BC77-A675-4A8E-A87A-E412410DBF7F}" srcOrd="1" destOrd="0" presId="urn:microsoft.com/office/officeart/2005/8/layout/orgChart1"/>
    <dgm:cxn modelId="{A6F79D07-6B9D-45DD-A1F6-E90902AD3BE7}" type="presParOf" srcId="{FF145F34-FA39-4C52-B28A-CD0A4E2F604F}" destId="{409D8DCA-4078-4945-8519-761AC972A52D}" srcOrd="1" destOrd="0" presId="urn:microsoft.com/office/officeart/2005/8/layout/orgChart1"/>
    <dgm:cxn modelId="{1A03E699-7880-445E-914F-39643B6DE2B8}" type="presParOf" srcId="{FF145F34-FA39-4C52-B28A-CD0A4E2F604F}" destId="{A32772D8-713E-4326-B242-962FDE827ACC}" srcOrd="2" destOrd="0" presId="urn:microsoft.com/office/officeart/2005/8/layout/orgChart1"/>
    <dgm:cxn modelId="{1078C53C-22DA-41A8-9F2B-542CD14D5D5A}" type="presParOf" srcId="{5C84DDFF-47A7-42F8-913C-3F6BBBA70257}" destId="{494BFA4E-EF9D-4C07-BCFC-F06306B6A369}" srcOrd="2" destOrd="0" presId="urn:microsoft.com/office/officeart/2005/8/layout/orgChart1"/>
    <dgm:cxn modelId="{6689A914-DDF8-4B80-9804-A4156146DA0D}" type="presParOf" srcId="{5C84DDFF-47A7-42F8-913C-3F6BBBA70257}" destId="{2CE71FE6-ED4C-4F7A-9B8E-90000C160D8D}" srcOrd="3" destOrd="0" presId="urn:microsoft.com/office/officeart/2005/8/layout/orgChart1"/>
    <dgm:cxn modelId="{AA2403E1-20EF-4249-AF63-799086BF4591}" type="presParOf" srcId="{2CE71FE6-ED4C-4F7A-9B8E-90000C160D8D}" destId="{1CE6EA65-F55E-4C78-BB48-50808A6D8377}" srcOrd="0" destOrd="0" presId="urn:microsoft.com/office/officeart/2005/8/layout/orgChart1"/>
    <dgm:cxn modelId="{267476C9-8E97-4F3C-83CB-39266DC2923C}" type="presParOf" srcId="{1CE6EA65-F55E-4C78-BB48-50808A6D8377}" destId="{FFCA2B70-8DC2-43FD-90AA-CF19EB5FD0E4}" srcOrd="0" destOrd="0" presId="urn:microsoft.com/office/officeart/2005/8/layout/orgChart1"/>
    <dgm:cxn modelId="{EE87249B-BA92-46C9-B35B-55A6CB3E0FE6}" type="presParOf" srcId="{1CE6EA65-F55E-4C78-BB48-50808A6D8377}" destId="{97B3FD10-F7F6-4847-9B11-BA626C43E554}" srcOrd="1" destOrd="0" presId="urn:microsoft.com/office/officeart/2005/8/layout/orgChart1"/>
    <dgm:cxn modelId="{4AF05438-74C4-4FF6-944B-555308213452}" type="presParOf" srcId="{2CE71FE6-ED4C-4F7A-9B8E-90000C160D8D}" destId="{7035B72C-F215-40EC-ABB4-2FFD8EE2B091}" srcOrd="1" destOrd="0" presId="urn:microsoft.com/office/officeart/2005/8/layout/orgChart1"/>
    <dgm:cxn modelId="{5A73296D-A685-478E-943B-81A379CAF80A}" type="presParOf" srcId="{2CE71FE6-ED4C-4F7A-9B8E-90000C160D8D}" destId="{53EC7282-EC3F-4AD0-B2C2-A8CA3EF08EAB}" srcOrd="2" destOrd="0" presId="urn:microsoft.com/office/officeart/2005/8/layout/orgChart1"/>
    <dgm:cxn modelId="{BE08F1C7-E2D2-4A96-9A35-870363C27CCD}" type="presParOf" srcId="{02F20150-C227-484A-8A20-0941238A6ED9}" destId="{CC0680D5-9817-44DC-8C19-035AA2C28FDB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4BFA4E-EF9D-4C07-BCFC-F06306B6A369}">
      <dsp:nvSpPr>
        <dsp:cNvPr id="0" name=""/>
        <dsp:cNvSpPr/>
      </dsp:nvSpPr>
      <dsp:spPr>
        <a:xfrm>
          <a:off x="4248472" y="439907"/>
          <a:ext cx="2213657" cy="3528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431"/>
              </a:lnTo>
              <a:lnTo>
                <a:pt x="2213657" y="176431"/>
              </a:lnTo>
              <a:lnTo>
                <a:pt x="2213657" y="35286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C85CC0-09E6-4E69-A250-FD1C27685A47}">
      <dsp:nvSpPr>
        <dsp:cNvPr id="0" name=""/>
        <dsp:cNvSpPr/>
      </dsp:nvSpPr>
      <dsp:spPr>
        <a:xfrm>
          <a:off x="2037225" y="439907"/>
          <a:ext cx="2211246" cy="352183"/>
        </a:xfrm>
        <a:custGeom>
          <a:avLst/>
          <a:gdLst/>
          <a:ahLst/>
          <a:cxnLst/>
          <a:rect l="0" t="0" r="0" b="0"/>
          <a:pathLst>
            <a:path>
              <a:moveTo>
                <a:pt x="2211246" y="0"/>
              </a:moveTo>
              <a:lnTo>
                <a:pt x="2211246" y="175751"/>
              </a:lnTo>
              <a:lnTo>
                <a:pt x="0" y="175751"/>
              </a:lnTo>
              <a:lnTo>
                <a:pt x="0" y="352183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7646DD-941F-482A-A6A5-4AB332B47CE3}">
      <dsp:nvSpPr>
        <dsp:cNvPr id="0" name=""/>
        <dsp:cNvSpPr/>
      </dsp:nvSpPr>
      <dsp:spPr>
        <a:xfrm>
          <a:off x="1703626" y="95268"/>
          <a:ext cx="5089690" cy="34463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latin typeface="Arial" pitchFamily="34" charset="0"/>
              <a:cs typeface="Arial" pitchFamily="34" charset="0"/>
            </a:rPr>
            <a:t>Аксонометрические проекции</a:t>
          </a:r>
          <a:endParaRPr lang="ru-RU" sz="2300" kern="1200" dirty="0">
            <a:latin typeface="Arial" pitchFamily="34" charset="0"/>
            <a:cs typeface="Arial" pitchFamily="34" charset="0"/>
          </a:endParaRPr>
        </a:p>
      </dsp:txBody>
      <dsp:txXfrm>
        <a:off x="1703626" y="95268"/>
        <a:ext cx="5089690" cy="344638"/>
      </dsp:txXfrm>
    </dsp:sp>
    <dsp:sp modelId="{2BB3ECB4-647F-4C89-9400-BD8CB4FDBE17}">
      <dsp:nvSpPr>
        <dsp:cNvPr id="0" name=""/>
        <dsp:cNvSpPr/>
      </dsp:nvSpPr>
      <dsp:spPr>
        <a:xfrm>
          <a:off x="0" y="792090"/>
          <a:ext cx="4074451" cy="8401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+mj-lt"/>
            </a:rPr>
            <a:t>Косоугольная фронтальная </a:t>
          </a:r>
          <a:r>
            <a:rPr lang="ru-RU" sz="2000" kern="1200" dirty="0" err="1" smtClean="0">
              <a:latin typeface="+mj-lt"/>
            </a:rPr>
            <a:t>диметрическая</a:t>
          </a:r>
          <a:r>
            <a:rPr lang="ru-RU" sz="2000" kern="1200" dirty="0" smtClean="0">
              <a:latin typeface="+mj-lt"/>
            </a:rPr>
            <a:t> проекция</a:t>
          </a:r>
          <a:endParaRPr lang="ru-RU" sz="2000" kern="1200" dirty="0">
            <a:latin typeface="+mj-lt"/>
          </a:endParaRPr>
        </a:p>
      </dsp:txBody>
      <dsp:txXfrm>
        <a:off x="0" y="792090"/>
        <a:ext cx="4074451" cy="840151"/>
      </dsp:txXfrm>
    </dsp:sp>
    <dsp:sp modelId="{FFCA2B70-8DC2-43FD-90AA-CF19EB5FD0E4}">
      <dsp:nvSpPr>
        <dsp:cNvPr id="0" name=""/>
        <dsp:cNvSpPr/>
      </dsp:nvSpPr>
      <dsp:spPr>
        <a:xfrm>
          <a:off x="4431683" y="792771"/>
          <a:ext cx="4060891" cy="84015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itchFamily="34" charset="0"/>
              <a:cs typeface="Arial" pitchFamily="34" charset="0"/>
            </a:rPr>
            <a:t>Прямоугольная изометрическая проекция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4431683" y="792771"/>
        <a:ext cx="4060891" cy="8401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7693025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B3301-F9C8-482D-A429-B3055E23F3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38200" y="2362200"/>
            <a:ext cx="3770313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838200" y="4300538"/>
            <a:ext cx="7693025" cy="1785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1FE4C-1BDF-4D43-B62F-59E522D642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6000768"/>
            <a:ext cx="6400800" cy="466764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  <a:cs typeface="Arial" pitchFamily="34" charset="0"/>
              </a:rPr>
              <a:t>Фисюра О.М., учитель черчения, труда</a:t>
            </a:r>
            <a:endParaRPr lang="ru-RU" sz="2400" dirty="0" smtClean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tretch>
            <a:fillRect/>
          </a:stretch>
        </p:blipFill>
        <p:spPr>
          <a:xfrm>
            <a:off x="0" y="0"/>
            <a:ext cx="9144000" cy="5643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66" name="Заголовок 1"/>
          <p:cNvSpPr>
            <a:spLocks noGrp="1"/>
          </p:cNvSpPr>
          <p:nvPr>
            <p:ph type="ctrTitle"/>
          </p:nvPr>
        </p:nvSpPr>
        <p:spPr>
          <a:xfrm>
            <a:off x="571472" y="2071678"/>
            <a:ext cx="8572528" cy="2143140"/>
          </a:xfrm>
        </p:spPr>
        <p:txBody>
          <a:bodyPr>
            <a:noAutofit/>
          </a:bodyPr>
          <a:lstStyle/>
          <a:p>
            <a:pPr eaLnBrk="1" hangingPunct="1"/>
            <a:r>
              <a:rPr lang="ru-RU" sz="6000" b="1" dirty="0" smtClean="0">
                <a:cs typeface="Arial" charset="0"/>
              </a:rPr>
              <a:t>Аксонометрические проекции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39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000" b="1" dirty="0" smtClean="0">
                <a:latin typeface="GOST type B" pitchFamily="34" charset="0"/>
              </a:rPr>
              <a:t>Способы выполнения осей координат</a:t>
            </a:r>
          </a:p>
        </p:txBody>
      </p:sp>
      <p:grpSp>
        <p:nvGrpSpPr>
          <p:cNvPr id="2" name="Группа 5"/>
          <p:cNvGrpSpPr/>
          <p:nvPr/>
        </p:nvGrpSpPr>
        <p:grpSpPr>
          <a:xfrm>
            <a:off x="142844" y="1556792"/>
            <a:ext cx="1656184" cy="4536504"/>
            <a:chOff x="4368" y="792771"/>
            <a:chExt cx="4074451" cy="840151"/>
          </a:xfrm>
          <a:scene3d>
            <a:camera prst="orthographicFront"/>
            <a:lightRig rig="flat" dir="t"/>
          </a:scene3d>
        </p:grpSpPr>
        <p:sp>
          <p:nvSpPr>
            <p:cNvPr id="7" name="Прямоугольник 6"/>
            <p:cNvSpPr/>
            <p:nvPr/>
          </p:nvSpPr>
          <p:spPr>
            <a:xfrm>
              <a:off x="4368" y="792771"/>
              <a:ext cx="4074451" cy="84015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8" name="Прямоугольник 7"/>
            <p:cNvSpPr/>
            <p:nvPr/>
          </p:nvSpPr>
          <p:spPr>
            <a:xfrm>
              <a:off x="4368" y="792771"/>
              <a:ext cx="4074451" cy="84015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5875" tIns="15875" rIns="15875" bIns="15875" spcCol="127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>
                  <a:latin typeface="Arial" pitchFamily="34" charset="0"/>
                  <a:cs typeface="Arial" pitchFamily="34" charset="0"/>
                </a:rPr>
                <a:t>Косоугольная фронтальная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диметрическая</a:t>
              </a:r>
              <a:r>
                <a:rPr lang="ru-RU" sz="1600" dirty="0">
                  <a:latin typeface="Arial" pitchFamily="34" charset="0"/>
                  <a:cs typeface="Arial" pitchFamily="34" charset="0"/>
                </a:rPr>
                <a:t> проекция</a:t>
              </a:r>
            </a:p>
          </p:txBody>
        </p:sp>
      </p:grpSp>
      <p:grpSp>
        <p:nvGrpSpPr>
          <p:cNvPr id="3" name="Группа 8"/>
          <p:cNvGrpSpPr/>
          <p:nvPr/>
        </p:nvGrpSpPr>
        <p:grpSpPr>
          <a:xfrm>
            <a:off x="7287665" y="1556792"/>
            <a:ext cx="1713491" cy="4536504"/>
            <a:chOff x="6649708" y="2818404"/>
            <a:chExt cx="4060892" cy="840152"/>
          </a:xfrm>
          <a:scene3d>
            <a:camera prst="orthographicFront"/>
            <a:lightRig rig="flat" dir="t"/>
          </a:scene3d>
        </p:grpSpPr>
        <p:sp>
          <p:nvSpPr>
            <p:cNvPr id="10" name="Прямоугольник 9"/>
            <p:cNvSpPr/>
            <p:nvPr/>
          </p:nvSpPr>
          <p:spPr>
            <a:xfrm>
              <a:off x="6649709" y="2818404"/>
              <a:ext cx="4060891" cy="84015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1" name="Прямоугольник 10"/>
            <p:cNvSpPr/>
            <p:nvPr/>
          </p:nvSpPr>
          <p:spPr>
            <a:xfrm>
              <a:off x="6649708" y="2818405"/>
              <a:ext cx="4060891" cy="840151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5875" tIns="15875" rIns="15875" bIns="15875" spcCol="1270" anchor="ctr"/>
            <a:lstStyle/>
            <a:p>
              <a:pPr algn="ctr" defTabSz="11112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dirty="0">
                  <a:latin typeface="Arial" pitchFamily="34" charset="0"/>
                  <a:cs typeface="Arial" pitchFamily="34" charset="0"/>
                </a:rPr>
                <a:t>Прямоугольная 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изометрическая</a:t>
              </a:r>
              <a:r>
                <a:rPr lang="ru-RU" sz="1600" dirty="0">
                  <a:latin typeface="Arial" pitchFamily="34" charset="0"/>
                  <a:cs typeface="Arial" pitchFamily="34" charset="0"/>
                </a:rPr>
                <a:t> проекция</a:t>
              </a:r>
            </a:p>
          </p:txBody>
        </p:sp>
      </p:grpSp>
      <p:pic>
        <p:nvPicPr>
          <p:cNvPr id="16389" name="Рисунок 4"/>
          <p:cNvPicPr>
            <a:picLocks noChangeAspect="1"/>
          </p:cNvPicPr>
          <p:nvPr/>
        </p:nvPicPr>
        <p:blipFill>
          <a:blip r:embed="rId2" cstate="print"/>
          <a:srcRect t="3704"/>
          <a:stretch>
            <a:fillRect/>
          </a:stretch>
        </p:blipFill>
        <p:spPr bwMode="auto">
          <a:xfrm>
            <a:off x="1928794" y="857232"/>
            <a:ext cx="5214974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8" name="AutoShape 6"/>
          <p:cNvSpPr>
            <a:spLocks noGrp="1" noChangeArrowheads="1"/>
          </p:cNvSpPr>
          <p:nvPr>
            <p:ph type="title"/>
          </p:nvPr>
        </p:nvSpPr>
        <p:spPr>
          <a:xfrm>
            <a:off x="714348" y="142852"/>
            <a:ext cx="7924800" cy="78581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dirty="0" smtClean="0"/>
              <a:t>  </a:t>
            </a:r>
            <a:r>
              <a:rPr lang="ru-RU" sz="4000" b="1" dirty="0" smtClean="0"/>
              <a:t>Аксонометрические проекции куба</a:t>
            </a:r>
            <a:endParaRPr lang="ru-RU" sz="3200" b="1" dirty="0" smtClean="0"/>
          </a:p>
        </p:txBody>
      </p:sp>
      <p:pic>
        <p:nvPicPr>
          <p:cNvPr id="213009" name="Picture 17" descr="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5286" y="1142984"/>
            <a:ext cx="7900306" cy="3929090"/>
          </a:xfrm>
          <a:noFill/>
        </p:spPr>
      </p:pic>
      <p:sp>
        <p:nvSpPr>
          <p:cNvPr id="213029" name="Rectangle 37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4786322"/>
            <a:ext cx="9144000" cy="1643074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                                  а)                                                                     б)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а) диметрическая проекция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б) изометрическая проекция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________________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</a:t>
            </a:r>
            <a:r>
              <a:rPr lang="ru-RU" sz="2000" i="1" dirty="0" smtClean="0"/>
              <a:t>Аксонометрия</a:t>
            </a:r>
            <a:r>
              <a:rPr lang="ru-RU" sz="2000" dirty="0" smtClean="0"/>
              <a:t> (от греч. а</a:t>
            </a:r>
            <a:r>
              <a:rPr lang="en-US" sz="2000" dirty="0" err="1" smtClean="0"/>
              <a:t>xon</a:t>
            </a:r>
            <a:r>
              <a:rPr lang="ru-RU" sz="2000" dirty="0" smtClean="0"/>
              <a:t> – ось и </a:t>
            </a:r>
            <a:r>
              <a:rPr lang="en-US" sz="2000" dirty="0" err="1" smtClean="0"/>
              <a:t>metreo</a:t>
            </a:r>
            <a:r>
              <a:rPr lang="en-US" sz="2000" dirty="0" smtClean="0"/>
              <a:t> </a:t>
            </a:r>
            <a:r>
              <a:rPr lang="ru-RU" sz="2000" dirty="0" smtClean="0"/>
              <a:t>– измеряю) измерение по осям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2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3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nodeType="clickEffect">
                                  <p:stCondLst>
                                    <p:cond delay="3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13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13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13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clickEffect">
                                  <p:stCondLst>
                                    <p:cond delay="3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213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213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213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130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130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130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30" name="AutoShap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000" b="1" dirty="0" smtClean="0"/>
              <a:t>Для всех аксонометрических проекций установлены общие правила</a:t>
            </a:r>
          </a:p>
        </p:txBody>
      </p:sp>
      <p:sp>
        <p:nvSpPr>
          <p:cNvPr id="333831" name="Rectangle 7"/>
          <p:cNvSpPr>
            <a:spLocks noGrp="1" noChangeArrowheads="1"/>
          </p:cNvSpPr>
          <p:nvPr>
            <p:ph idx="1"/>
          </p:nvPr>
        </p:nvSpPr>
        <p:spPr>
          <a:xfrm>
            <a:off x="0" y="1643050"/>
            <a:ext cx="9144000" cy="4786322"/>
          </a:xfrm>
        </p:spPr>
        <p:txBody>
          <a:bodyPr>
            <a:noAutofit/>
          </a:bodyPr>
          <a:lstStyle/>
          <a:p>
            <a:pPr eaLnBrk="1" hangingPunct="1"/>
            <a:r>
              <a:rPr lang="ru-RU" dirty="0" smtClean="0"/>
              <a:t> ось </a:t>
            </a:r>
            <a:r>
              <a:rPr lang="en-US" dirty="0" smtClean="0"/>
              <a:t>z </a:t>
            </a:r>
            <a:r>
              <a:rPr lang="ru-RU" dirty="0" smtClean="0"/>
              <a:t>всегда </a:t>
            </a:r>
            <a:r>
              <a:rPr lang="ru-RU" b="1" i="1" dirty="0" smtClean="0"/>
              <a:t>вертикальна.</a:t>
            </a:r>
            <a:endParaRPr lang="en-US" b="1" i="1" dirty="0" smtClean="0"/>
          </a:p>
          <a:p>
            <a:pPr eaLnBrk="1" hangingPunct="1"/>
            <a:r>
              <a:rPr lang="ru-RU" dirty="0" smtClean="0"/>
              <a:t>все измерения выполняются только по </a:t>
            </a:r>
            <a:r>
              <a:rPr lang="ru-RU" b="1" i="1" dirty="0" smtClean="0"/>
              <a:t>аксонометрическим осям или прямым, параллельным им.</a:t>
            </a:r>
          </a:p>
          <a:p>
            <a:pPr eaLnBrk="1" hangingPunct="1"/>
            <a:r>
              <a:rPr lang="ru-RU" dirty="0" smtClean="0"/>
              <a:t>все прямые линии, </a:t>
            </a:r>
            <a:r>
              <a:rPr lang="ru-RU" b="1" i="1" dirty="0" smtClean="0"/>
              <a:t>параллельные друг другу или осям координат</a:t>
            </a:r>
            <a:r>
              <a:rPr lang="ru-RU" dirty="0" smtClean="0"/>
              <a:t> на комплексном чертеже, в аксонометрических проекциях остаются </a:t>
            </a:r>
            <a:r>
              <a:rPr lang="ru-RU" b="1" i="1" dirty="0" smtClean="0"/>
              <a:t>параллельными между собой и соответствующим аксонометрическим осям.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33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33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333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333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3338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33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33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338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33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33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338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357430"/>
          </a:xfrm>
        </p:spPr>
        <p:txBody>
          <a:bodyPr>
            <a:noAutofit/>
          </a:bodyPr>
          <a:lstStyle/>
          <a:p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Диметрия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Вдоль оси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 параллельно ей откладывают высоты, а вдоль оси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сокращенный в два раза размер ширины, натуральный размер длины предмета вдоль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натуральный размер.</a:t>
            </a:r>
          </a:p>
        </p:txBody>
      </p:sp>
      <p:pic>
        <p:nvPicPr>
          <p:cNvPr id="11267" name="Picture 8" descr="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9376" b="9912"/>
          <a:stretch>
            <a:fillRect/>
          </a:stretch>
        </p:blipFill>
        <p:spPr>
          <a:xfrm>
            <a:off x="1214414" y="2571744"/>
            <a:ext cx="5857916" cy="4071966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2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8" name="AutoShap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85926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b="1" dirty="0" smtClean="0"/>
              <a:t>Изометрия. </a:t>
            </a:r>
            <a:r>
              <a:rPr lang="ru-RU" sz="3200" dirty="0" smtClean="0"/>
              <a:t>По всем аксонометрическим осям и параллельно им откладывают натуральные размеры</a:t>
            </a:r>
          </a:p>
        </p:txBody>
      </p:sp>
      <p:pic>
        <p:nvPicPr>
          <p:cNvPr id="349192" name="Picture 8" descr="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3905" y="2001044"/>
            <a:ext cx="5895644" cy="4714104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9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9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9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49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8" descr="11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2066" y="2143116"/>
            <a:ext cx="4071934" cy="3904019"/>
          </a:xfrm>
          <a:noFill/>
        </p:spPr>
      </p:pic>
      <p:pic>
        <p:nvPicPr>
          <p:cNvPr id="21508" name="Picture 6" descr="18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2428868"/>
            <a:ext cx="4500562" cy="3722770"/>
          </a:xfrm>
          <a:noFill/>
        </p:spPr>
      </p:pic>
      <p:sp>
        <p:nvSpPr>
          <p:cNvPr id="21509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6216650"/>
            <a:ext cx="9144000" cy="6413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1800" b="1" dirty="0" smtClean="0">
                <a:latin typeface="Arial" charset="0"/>
                <a:cs typeface="Arial" charset="0"/>
              </a:rPr>
              <a:t> </a:t>
            </a:r>
            <a:r>
              <a:rPr lang="ru-RU" sz="1800" b="1" dirty="0" err="1" smtClean="0">
                <a:latin typeface="Arial" charset="0"/>
                <a:cs typeface="Arial" charset="0"/>
              </a:rPr>
              <a:t>Диметрическая</a:t>
            </a:r>
            <a:r>
              <a:rPr lang="ru-RU" sz="1800" b="1" dirty="0" smtClean="0">
                <a:latin typeface="Arial" charset="0"/>
                <a:cs typeface="Arial" charset="0"/>
              </a:rPr>
              <a:t> проекция                            Изометрическая проекция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2800" b="1" dirty="0" smtClean="0">
                <a:cs typeface="Arial" pitchFamily="34" charset="0"/>
              </a:rPr>
              <a:t> Построение осей аксонометрических плоскостей.</a:t>
            </a:r>
            <a:br>
              <a:rPr lang="ru-RU" sz="2800" b="1" dirty="0" smtClean="0">
                <a:cs typeface="Arial" pitchFamily="34" charset="0"/>
              </a:rPr>
            </a:br>
            <a:r>
              <a:rPr lang="ru-RU" sz="2800" b="1" dirty="0" smtClean="0">
                <a:cs typeface="Arial" pitchFamily="34" charset="0"/>
              </a:rPr>
              <a:t>- Построение нижнего основания прямоугольного параллелепипеда.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643306" y="1428736"/>
            <a:ext cx="17347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b="1" dirty="0" smtClean="0">
                <a:cs typeface="Arial" pitchFamily="34" charset="0"/>
              </a:rPr>
              <a:t>Шаг 1.</a:t>
            </a:r>
            <a:endParaRPr lang="ru-RU" sz="4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6" name="AutoShap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200" b="1" dirty="0" smtClean="0"/>
              <a:t>Построение вертикальных ребер</a:t>
            </a:r>
            <a:endParaRPr lang="ru-RU" sz="2000" b="1" dirty="0" smtClean="0"/>
          </a:p>
        </p:txBody>
      </p:sp>
      <p:pic>
        <p:nvPicPr>
          <p:cNvPr id="16388" name="Picture 12" descr="диметрия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143116"/>
            <a:ext cx="4576328" cy="3714776"/>
          </a:xfrm>
          <a:noFill/>
        </p:spPr>
      </p:pic>
      <p:pic>
        <p:nvPicPr>
          <p:cNvPr id="16389" name="Picture 13" descr="изометрия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114047" y="2143116"/>
            <a:ext cx="4029953" cy="3659709"/>
          </a:xfrm>
          <a:noFill/>
        </p:spPr>
      </p:pic>
      <p:sp>
        <p:nvSpPr>
          <p:cNvPr id="361479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0" y="6288088"/>
            <a:ext cx="9144000" cy="5699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ru-RU" sz="1800" b="1" dirty="0" smtClean="0">
                <a:latin typeface="Arial" charset="0"/>
                <a:cs typeface="Arial" charset="0"/>
              </a:rPr>
              <a:t>                </a:t>
            </a:r>
            <a:r>
              <a:rPr lang="ru-RU" sz="1800" b="1" dirty="0" err="1" smtClean="0">
                <a:latin typeface="Arial" charset="0"/>
                <a:cs typeface="Arial" charset="0"/>
              </a:rPr>
              <a:t>Диметрическая</a:t>
            </a:r>
            <a:r>
              <a:rPr lang="ru-RU" sz="1800" b="1" dirty="0" smtClean="0">
                <a:latin typeface="Arial" charset="0"/>
                <a:cs typeface="Arial" charset="0"/>
              </a:rPr>
              <a:t> проекция                             Изометрическая проекция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b="1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214810" y="1000108"/>
            <a:ext cx="17347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Шаг 2.</a:t>
            </a:r>
            <a:endParaRPr lang="ru-RU" sz="4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1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1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6" grpId="0"/>
      <p:bldP spid="36147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14" name="AutoShape 10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000107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800" b="1" dirty="0" smtClean="0"/>
              <a:t>Построение боковых граней  и верхнего основания</a:t>
            </a:r>
          </a:p>
        </p:txBody>
      </p:sp>
      <p:pic>
        <p:nvPicPr>
          <p:cNvPr id="17412" name="Picture 14" descr="1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2071678"/>
            <a:ext cx="4572000" cy="3804842"/>
          </a:xfrm>
          <a:noFill/>
        </p:spPr>
      </p:pic>
      <p:pic>
        <p:nvPicPr>
          <p:cNvPr id="17413" name="Picture 15" descr="1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929191" y="2214553"/>
            <a:ext cx="4214810" cy="3596123"/>
          </a:xfrm>
          <a:noFill/>
        </p:spPr>
      </p:pic>
      <p:sp>
        <p:nvSpPr>
          <p:cNvPr id="354317" name="Rectangle 13"/>
          <p:cNvSpPr>
            <a:spLocks noGrp="1" noChangeArrowheads="1"/>
          </p:cNvSpPr>
          <p:nvPr>
            <p:ph type="body" sz="half" idx="3"/>
          </p:nvPr>
        </p:nvSpPr>
        <p:spPr>
          <a:xfrm>
            <a:off x="0" y="6216650"/>
            <a:ext cx="9144000" cy="64135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b="1" dirty="0" smtClean="0">
                <a:latin typeface="Arial" charset="0"/>
                <a:cs typeface="Arial" charset="0"/>
              </a:rPr>
              <a:t>            </a:t>
            </a:r>
            <a:r>
              <a:rPr lang="ru-RU" sz="1800" b="1" dirty="0" err="1" smtClean="0">
                <a:latin typeface="Arial" charset="0"/>
                <a:cs typeface="Arial" charset="0"/>
              </a:rPr>
              <a:t>Диметрическая</a:t>
            </a:r>
            <a:r>
              <a:rPr lang="ru-RU" sz="1800" b="1" dirty="0" smtClean="0">
                <a:latin typeface="Arial" charset="0"/>
                <a:cs typeface="Arial" charset="0"/>
              </a:rPr>
              <a:t> проекция                           Изометрическая проекция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00496" y="928670"/>
            <a:ext cx="17347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Шаг 3.</a:t>
            </a:r>
            <a:endParaRPr lang="ru-RU" sz="4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4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4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14" grpId="0"/>
      <p:bldP spid="35431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900" b="1" dirty="0" smtClean="0"/>
              <a:t> Шаг 4. </a:t>
            </a:r>
            <a:r>
              <a:rPr lang="ru-RU" sz="3600" dirty="0" smtClean="0"/>
              <a:t>Определение видимости граней.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b="1" dirty="0" smtClean="0"/>
              <a:t>Шаг 5. </a:t>
            </a:r>
            <a:r>
              <a:rPr lang="ru-RU" sz="3600" dirty="0" smtClean="0"/>
              <a:t>Обводка.</a:t>
            </a:r>
            <a:endParaRPr lang="ru-RU" sz="2800" dirty="0" smtClean="0"/>
          </a:p>
        </p:txBody>
      </p:sp>
      <p:pic>
        <p:nvPicPr>
          <p:cNvPr id="18436" name="Picture 7" descr="1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857364"/>
            <a:ext cx="4809730" cy="3643338"/>
          </a:xfrm>
          <a:noFill/>
        </p:spPr>
      </p:pic>
      <p:pic>
        <p:nvPicPr>
          <p:cNvPr id="18437" name="Picture 8" descr="17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832400" y="2000240"/>
            <a:ext cx="4311600" cy="3429024"/>
          </a:xfrm>
          <a:noFill/>
        </p:spPr>
      </p:pic>
      <p:sp>
        <p:nvSpPr>
          <p:cNvPr id="356358" name="Rectangle 6"/>
          <p:cNvSpPr>
            <a:spLocks noGrp="1" noChangeArrowheads="1"/>
          </p:cNvSpPr>
          <p:nvPr>
            <p:ph type="body" sz="half" idx="3"/>
          </p:nvPr>
        </p:nvSpPr>
        <p:spPr>
          <a:xfrm>
            <a:off x="0" y="6286520"/>
            <a:ext cx="9144000" cy="5714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b="1" dirty="0" smtClean="0">
                <a:latin typeface="Arial" charset="0"/>
                <a:cs typeface="Arial" charset="0"/>
              </a:rPr>
              <a:t>           </a:t>
            </a:r>
            <a:r>
              <a:rPr lang="ru-RU" sz="1800" b="1" dirty="0" err="1" smtClean="0">
                <a:latin typeface="Arial" charset="0"/>
                <a:cs typeface="Arial" charset="0"/>
              </a:rPr>
              <a:t>Диметрическая</a:t>
            </a:r>
            <a:r>
              <a:rPr lang="ru-RU" sz="1800" b="1" dirty="0" smtClean="0">
                <a:latin typeface="Arial" charset="0"/>
                <a:cs typeface="Arial" charset="0"/>
              </a:rPr>
              <a:t> проекция                           Изометрическая проекция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63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4" grpId="0"/>
      <p:bldP spid="356358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51" name="AutoShap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sz="4800" b="1" dirty="0" smtClean="0"/>
              <a:t>Запомните!!!</a:t>
            </a:r>
          </a:p>
        </p:txBody>
      </p:sp>
      <p:sp>
        <p:nvSpPr>
          <p:cNvPr id="364552" name="Rectangle 8"/>
          <p:cNvSpPr>
            <a:spLocks noGrp="1" noChangeArrowheads="1"/>
          </p:cNvSpPr>
          <p:nvPr>
            <p:ph idx="1"/>
          </p:nvPr>
        </p:nvSpPr>
        <p:spPr>
          <a:xfrm>
            <a:off x="214282" y="1600200"/>
            <a:ext cx="8786874" cy="497207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400" dirty="0" smtClean="0"/>
              <a:t>В аксонометрических проекциях из каждой вершины предмета всегда выходят три ребра (видимых или невидимых).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5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4551" grpId="0"/>
      <p:bldP spid="36455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1142984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dirty="0" smtClean="0"/>
              <a:t>Обычный рисунок (фото, картина) изображает предмет, как он представляется глазу наблюдателя. </a:t>
            </a:r>
            <a:endParaRPr lang="ru-RU" dirty="0"/>
          </a:p>
        </p:txBody>
      </p:sp>
      <p:pic>
        <p:nvPicPr>
          <p:cNvPr id="1026" name="Picture 2" descr="0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DFFFE"/>
              </a:clrFrom>
              <a:clrTo>
                <a:srgbClr val="CDFF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1785926"/>
            <a:ext cx="3233591" cy="297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Рисунок 1"/>
          <p:cNvPicPr>
            <a:picLocks noChangeAspect="1" noChangeArrowheads="1"/>
          </p:cNvPicPr>
          <p:nvPr/>
        </p:nvPicPr>
        <p:blipFill>
          <a:blip r:embed="rId3">
            <a:lum bright="20000" contrast="20000"/>
          </a:blip>
          <a:srcRect/>
          <a:stretch>
            <a:fillRect/>
          </a:stretch>
        </p:blipFill>
        <p:spPr bwMode="auto">
          <a:xfrm>
            <a:off x="4325240" y="3428976"/>
            <a:ext cx="481876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/>
              <a:t>Упражнение. </a:t>
            </a:r>
            <a:r>
              <a:rPr lang="ru-RU" sz="2800" dirty="0" smtClean="0"/>
              <a:t>Построить диметрическую и изометрическую проекции детали.</a:t>
            </a:r>
            <a:endParaRPr lang="ru-RU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85720" y="1285860"/>
            <a:ext cx="4214842" cy="714379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Диметрическая</a:t>
            </a:r>
            <a:r>
              <a:rPr lang="ru-RU" dirty="0" smtClean="0"/>
              <a:t> проекция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714876" y="1643050"/>
            <a:ext cx="4284693" cy="428628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/>
              <a:t>Изометрическая проекция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lum bright="-10000" contrast="40000"/>
          </a:blip>
          <a:srcRect l="67258" t="72874" r="4752" b="3587"/>
          <a:stretch>
            <a:fillRect/>
          </a:stretch>
        </p:blipFill>
        <p:spPr bwMode="auto">
          <a:xfrm>
            <a:off x="4786314" y="2357430"/>
            <a:ext cx="435768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/>
          <p:cNvPicPr/>
          <p:nvPr/>
        </p:nvPicPr>
        <p:blipFill>
          <a:blip r:embed="rId2" cstate="print">
            <a:lum bright="-10000" contrast="40000"/>
          </a:blip>
          <a:srcRect l="3226" t="75442" r="70700" b="3820"/>
          <a:stretch>
            <a:fillRect/>
          </a:stretch>
        </p:blipFill>
        <p:spPr bwMode="auto">
          <a:xfrm>
            <a:off x="142844" y="2357430"/>
            <a:ext cx="457203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>
            <a:lum contrast="40000"/>
          </a:blip>
          <a:srcRect l="2412" t="13455" r="71183" b="28644"/>
          <a:stretch>
            <a:fillRect/>
          </a:stretch>
        </p:blipFill>
        <p:spPr bwMode="auto">
          <a:xfrm>
            <a:off x="0" y="0"/>
            <a:ext cx="2880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" descr="J:\Уроки (2015-2016)\Основы черчения\. Материалы\Новая папка\ПР 7.2.jpg"/>
          <p:cNvPicPr>
            <a:picLocks noChangeAspect="1" noChangeArrowheads="1"/>
          </p:cNvPicPr>
          <p:nvPr/>
        </p:nvPicPr>
        <p:blipFill>
          <a:blip r:embed="rId3"/>
          <a:srcRect l="21560" t="4166" r="7318" b="61458"/>
          <a:stretch>
            <a:fillRect/>
          </a:stretch>
        </p:blipFill>
        <p:spPr bwMode="auto">
          <a:xfrm>
            <a:off x="2977609" y="1357297"/>
            <a:ext cx="6166391" cy="414340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857620" y="0"/>
            <a:ext cx="48111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 smtClean="0"/>
              <a:t>Диметрическая</a:t>
            </a:r>
            <a:r>
              <a:rPr lang="ru-RU" sz="3200" b="1" dirty="0" smtClean="0"/>
              <a:t> проекция</a:t>
            </a: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>
            <a:lum contrast="40000"/>
          </a:blip>
          <a:srcRect l="67243" t="13171" r="4707" b="27386"/>
          <a:stretch>
            <a:fillRect/>
          </a:stretch>
        </p:blipFill>
        <p:spPr bwMode="auto">
          <a:xfrm>
            <a:off x="0" y="0"/>
            <a:ext cx="2880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" descr="J:\Уроки (2015-2016)\Основы черчения\. Материалы\Новая папка\ПР 7.2.jpg"/>
          <p:cNvPicPr>
            <a:picLocks noChangeAspect="1" noChangeArrowheads="1"/>
          </p:cNvPicPr>
          <p:nvPr/>
        </p:nvPicPr>
        <p:blipFill>
          <a:blip r:embed="rId3"/>
          <a:srcRect l="17549" t="40625" r="5847" b="12500"/>
          <a:stretch>
            <a:fillRect/>
          </a:stretch>
        </p:blipFill>
        <p:spPr bwMode="auto">
          <a:xfrm>
            <a:off x="2928926" y="1500174"/>
            <a:ext cx="6215074" cy="514353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868" y="0"/>
            <a:ext cx="4969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/>
              <a:t>Изометрическая проекция</a:t>
            </a:r>
            <a:endParaRPr lang="ru-RU" sz="3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40" name="AutoShape 4"/>
          <p:cNvSpPr>
            <a:spLocks noGrp="1" noChangeArrowheads="1"/>
          </p:cNvSpPr>
          <p:nvPr>
            <p:ph type="title"/>
          </p:nvPr>
        </p:nvSpPr>
        <p:spPr>
          <a:xfrm>
            <a:off x="793750" y="0"/>
            <a:ext cx="7924800" cy="1142984"/>
          </a:xfrm>
        </p:spPr>
        <p:txBody>
          <a:bodyPr/>
          <a:lstStyle/>
          <a:p>
            <a:pPr algn="ctr" eaLnBrk="1" hangingPunct="1"/>
            <a:r>
              <a:rPr lang="ru-RU" dirty="0" smtClean="0"/>
              <a:t>шаг 3</a:t>
            </a:r>
          </a:p>
        </p:txBody>
      </p:sp>
      <p:pic>
        <p:nvPicPr>
          <p:cNvPr id="9" name="Picture 1" descr="J:\Уроки (2015-2016)\Основы черчения\. Материалы\Новая папка\ПР 7.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0"/>
            <a:ext cx="4855975" cy="6858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0" y="0"/>
            <a:ext cx="350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Образец выполнения задания. </a:t>
            </a:r>
            <a:endParaRPr lang="ru-RU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2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9144000" cy="114298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dirty="0" smtClean="0"/>
              <a:t>Способы проецирования перспективного изображения используют при создании технических рисунков и архитектурных проектов. </a:t>
            </a:r>
            <a:endParaRPr lang="ru-RU" dirty="0"/>
          </a:p>
        </p:txBody>
      </p:sp>
      <p:pic>
        <p:nvPicPr>
          <p:cNvPr id="2050" name="Picture 2" descr="2_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DFFCC"/>
              </a:clrFrom>
              <a:clrTo>
                <a:srgbClr val="CDFFCC">
                  <a:alpha val="0"/>
                </a:srgbClr>
              </a:clrTo>
            </a:clrChange>
          </a:blip>
          <a:srcRect l="10341" r="10040"/>
          <a:stretch>
            <a:fillRect/>
          </a:stretch>
        </p:blipFill>
        <p:spPr bwMode="auto">
          <a:xfrm>
            <a:off x="0" y="2357430"/>
            <a:ext cx="3357554" cy="1797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Рисунок 4"/>
          <p:cNvPicPr>
            <a:picLocks noChangeAspect="1" noChangeArrowheads="1"/>
          </p:cNvPicPr>
          <p:nvPr/>
        </p:nvPicPr>
        <p:blipFill>
          <a:blip r:embed="rId3"/>
          <a:srcRect t="12430" b="6474"/>
          <a:stretch>
            <a:fillRect/>
          </a:stretch>
        </p:blipFill>
        <p:spPr bwMode="auto">
          <a:xfrm>
            <a:off x="3916461" y="3857628"/>
            <a:ext cx="5227539" cy="2652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Autofit/>
          </a:bodyPr>
          <a:lstStyle/>
          <a:p>
            <a:pPr eaLnBrk="1" hangingPunct="1"/>
            <a:r>
              <a:rPr lang="ru-RU" sz="4800" b="1" dirty="0" smtClean="0"/>
              <a:t>Аксонометрические проекции </a:t>
            </a:r>
          </a:p>
        </p:txBody>
      </p:sp>
      <p:pic>
        <p:nvPicPr>
          <p:cNvPr id="29698" name="Picture 2" descr="http://kab-18.narod.ru/veb_str/lesson_razrez/papka1/str16.jpg"/>
          <p:cNvPicPr>
            <a:picLocks noChangeAspect="1" noChangeArrowheads="1"/>
          </p:cNvPicPr>
          <p:nvPr/>
        </p:nvPicPr>
        <p:blipFill>
          <a:blip r:embed="rId2">
            <a:lum bright="80000"/>
          </a:blip>
          <a:srcRect/>
          <a:stretch>
            <a:fillRect/>
          </a:stretch>
        </p:blipFill>
        <p:spPr bwMode="auto">
          <a:xfrm>
            <a:off x="327279" y="-24"/>
            <a:ext cx="8459563" cy="6876000"/>
          </a:xfrm>
          <a:prstGeom prst="rect">
            <a:avLst/>
          </a:prstGeom>
          <a:noFill/>
        </p:spPr>
      </p:pic>
      <p:sp>
        <p:nvSpPr>
          <p:cNvPr id="398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1285860"/>
            <a:ext cx="9144000" cy="5257800"/>
          </a:xfrm>
        </p:spPr>
        <p:txBody>
          <a:bodyPr>
            <a:normAutofit/>
          </a:bodyPr>
          <a:lstStyle/>
          <a:p>
            <a:pPr algn="ctr" eaLnBrk="1" hangingPunct="1">
              <a:buNone/>
            </a:pPr>
            <a:r>
              <a:rPr lang="ru-RU" sz="4000" b="1" dirty="0" smtClean="0"/>
              <a:t>Аксонометрической проекцией называется изображение, полученное на аксонометрической плоскости в результате параллельного проецирования предмета вместе с системой координат, которое наглядно отображает его форму.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98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38" grpId="0"/>
      <p:bldP spid="3983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9144000" cy="6715147"/>
          </a:xfrm>
        </p:spPr>
        <p:txBody>
          <a:bodyPr>
            <a:noAutofit/>
          </a:bodyPr>
          <a:lstStyle/>
          <a:p>
            <a:pPr marL="812800" indent="-812800" algn="ctr">
              <a:buFont typeface="Arial" charset="0"/>
              <a:buNone/>
            </a:pPr>
            <a:r>
              <a:rPr lang="ru-RU" sz="2800" b="1" dirty="0" smtClean="0">
                <a:latin typeface="Arial" charset="0"/>
              </a:rPr>
              <a:t>КЛАССИФИКАЦИЯ  АКСОНОМЕТРИЧЕСКИХ ПРОЕКЦИЙ</a:t>
            </a:r>
          </a:p>
          <a:p>
            <a:pPr marL="812800" indent="-812800" algn="ctr">
              <a:buFont typeface="Arial" charset="0"/>
              <a:buNone/>
            </a:pPr>
            <a:endParaRPr lang="ru-RU" sz="2800" b="1" dirty="0" smtClean="0">
              <a:solidFill>
                <a:srgbClr val="CC3300"/>
              </a:solidFill>
              <a:latin typeface="Arial" charset="0"/>
            </a:endParaRPr>
          </a:p>
          <a:p>
            <a:pPr marL="812800" indent="-812800">
              <a:buFont typeface="Arial" charset="0"/>
              <a:buNone/>
            </a:pPr>
            <a:r>
              <a:rPr lang="ru-RU" sz="2400" b="1" dirty="0" smtClean="0">
                <a:latin typeface="Arial" charset="0"/>
              </a:rPr>
              <a:t>Аксонометрические проекции классифицируются в по двум признакам:</a:t>
            </a:r>
          </a:p>
          <a:p>
            <a:pPr marL="812800" indent="-812800">
              <a:buFont typeface="Arial" charset="0"/>
              <a:buNone/>
            </a:pPr>
            <a:endParaRPr lang="ru-RU" sz="2400" dirty="0" smtClean="0">
              <a:latin typeface="Arial" charset="0"/>
            </a:endParaRPr>
          </a:p>
          <a:p>
            <a:pPr marL="812800" indent="-812800">
              <a:buNone/>
            </a:pPr>
            <a:r>
              <a:rPr lang="ru-RU" sz="2800" b="1" dirty="0" smtClean="0">
                <a:latin typeface="Arial" charset="0"/>
              </a:rPr>
              <a:t>1. По направлению проецирования:</a:t>
            </a:r>
          </a:p>
          <a:p>
            <a:pPr marL="358775" indent="-358775"/>
            <a:r>
              <a:rPr lang="ru-RU" sz="2800" b="1" dirty="0" smtClean="0">
                <a:latin typeface="Arial" charset="0"/>
              </a:rPr>
              <a:t>Прямоугольные</a:t>
            </a:r>
            <a:r>
              <a:rPr lang="ru-RU" sz="2800" dirty="0" smtClean="0">
                <a:latin typeface="Arial" charset="0"/>
              </a:rPr>
              <a:t> - направление проецирования перпендикулярно плоскости проекций.</a:t>
            </a:r>
          </a:p>
          <a:p>
            <a:pPr marL="358775" indent="-358775"/>
            <a:r>
              <a:rPr lang="ru-RU" sz="2800" b="1" dirty="0" smtClean="0">
                <a:latin typeface="Arial" charset="0"/>
              </a:rPr>
              <a:t>Косоугольные</a:t>
            </a:r>
            <a:r>
              <a:rPr lang="ru-RU" sz="2800" dirty="0" smtClean="0">
                <a:latin typeface="Arial" charset="0"/>
              </a:rPr>
              <a:t> - направление проецирования не перпендикулярно аксонометрической плоскости проекций.</a:t>
            </a:r>
          </a:p>
          <a:p>
            <a:pPr marL="812800" indent="-812800">
              <a:buFontTx/>
              <a:buChar char="-"/>
            </a:pPr>
            <a:endParaRPr lang="ru-RU" sz="2800" dirty="0" smtClean="0">
              <a:latin typeface="Arial" charset="0"/>
            </a:endParaRPr>
          </a:p>
          <a:p>
            <a:pPr marL="812800" indent="-812800">
              <a:buNone/>
            </a:pPr>
            <a:r>
              <a:rPr lang="ru-RU" sz="2800" b="1" dirty="0" smtClean="0">
                <a:latin typeface="Arial" charset="0"/>
              </a:rPr>
              <a:t>2. По коэффициентам искажения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366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4800" b="1" dirty="0" smtClean="0">
                <a:latin typeface="GOST type B" pitchFamily="34" charset="0"/>
              </a:rPr>
              <a:t> По направлению проецирования</a:t>
            </a:r>
            <a:endParaRPr lang="ru-RU" sz="5400" b="1" dirty="0" smtClean="0">
              <a:cs typeface="Arial" charset="0"/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395536" y="1196752"/>
          <a:ext cx="8496944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340" name="Рисунок 4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28794" y="2984500"/>
            <a:ext cx="2474912" cy="375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Рисунок 5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70694" y="2984500"/>
            <a:ext cx="2573338" cy="379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1"/>
          <p:cNvPicPr>
            <a:picLocks noChangeAspect="1"/>
          </p:cNvPicPr>
          <p:nvPr/>
        </p:nvPicPr>
        <p:blipFill>
          <a:blip r:embed="rId8" cstate="print">
            <a:lum bright="-40000" contrast="40000"/>
          </a:blip>
          <a:srcRect b="13229"/>
          <a:stretch>
            <a:fillRect/>
          </a:stretch>
        </p:blipFill>
        <p:spPr bwMode="auto">
          <a:xfrm>
            <a:off x="71406" y="4500570"/>
            <a:ext cx="2696761" cy="23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2"/>
          <p:cNvPicPr>
            <a:picLocks noChangeAspect="1"/>
          </p:cNvPicPr>
          <p:nvPr/>
        </p:nvPicPr>
        <p:blipFill>
          <a:blip r:embed="rId9" cstate="print">
            <a:lum bright="-40000" contrast="40000"/>
          </a:blip>
          <a:srcRect b="20624"/>
          <a:stretch>
            <a:fillRect/>
          </a:stretch>
        </p:blipFill>
        <p:spPr bwMode="auto">
          <a:xfrm>
            <a:off x="4500562" y="4572008"/>
            <a:ext cx="2721241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298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3600" b="1" dirty="0" smtClean="0">
                <a:latin typeface="Arial" charset="0"/>
              </a:rPr>
              <a:t>СТАНДАРТНЫЕ  АКСОНОМЕТРИЧЕСКИЕ  ПРОЕКЦИИ </a:t>
            </a:r>
          </a:p>
        </p:txBody>
      </p:sp>
      <p:sp>
        <p:nvSpPr>
          <p:cNvPr id="6147" name="Rectangle 51"/>
          <p:cNvSpPr>
            <a:spLocks noChangeArrowheads="1"/>
          </p:cNvSpPr>
          <p:nvPr/>
        </p:nvSpPr>
        <p:spPr bwMode="auto">
          <a:xfrm>
            <a:off x="214282" y="1285860"/>
            <a:ext cx="892971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0" hangingPunct="0">
              <a:tabLst>
                <a:tab pos="660400" algn="l"/>
              </a:tabLst>
            </a:pPr>
            <a:r>
              <a:rPr lang="ru-RU" sz="3200" dirty="0"/>
              <a:t>ГОСТ </a:t>
            </a:r>
            <a:r>
              <a:rPr lang="ru-RU" sz="3200" dirty="0" smtClean="0"/>
              <a:t>2.317-69, рекомендует </a:t>
            </a:r>
            <a:r>
              <a:rPr lang="ru-RU" sz="3200" dirty="0"/>
              <a:t>применять </a:t>
            </a:r>
            <a:r>
              <a:rPr lang="ru-RU" sz="3200" b="1" dirty="0"/>
              <a:t>пять стандартных аксонометрических проекций</a:t>
            </a:r>
            <a:r>
              <a:rPr lang="ru-RU" sz="3200" dirty="0" smtClean="0"/>
              <a:t>:</a:t>
            </a:r>
            <a:endParaRPr lang="ru-RU" sz="4000" dirty="0"/>
          </a:p>
          <a:p>
            <a:pPr eaLnBrk="0" hangingPunct="0">
              <a:tabLst>
                <a:tab pos="660400" algn="l"/>
              </a:tabLst>
            </a:pPr>
            <a:r>
              <a:rPr lang="ru-RU" sz="3200" b="1" dirty="0" smtClean="0"/>
              <a:t>1. Прямоугольные</a:t>
            </a:r>
            <a:endParaRPr lang="ru-RU" sz="3200" b="1" dirty="0"/>
          </a:p>
          <a:p>
            <a:pPr eaLnBrk="0" hangingPunct="0">
              <a:buFont typeface="Arial" pitchFamily="34" charset="0"/>
              <a:buChar char="•"/>
              <a:tabLst>
                <a:tab pos="660400" algn="l"/>
              </a:tabLst>
            </a:pPr>
            <a:r>
              <a:rPr lang="ru-RU" sz="3200" dirty="0" smtClean="0"/>
              <a:t> изометрия</a:t>
            </a:r>
            <a:endParaRPr lang="ru-RU" sz="3200" dirty="0"/>
          </a:p>
          <a:p>
            <a:pPr eaLnBrk="0" hangingPunct="0">
              <a:buFont typeface="Arial" pitchFamily="34" charset="0"/>
              <a:buChar char="•"/>
              <a:tabLst>
                <a:tab pos="660400" algn="l"/>
              </a:tabLst>
            </a:pPr>
            <a:r>
              <a:rPr lang="ru-RU" sz="3200" dirty="0" smtClean="0"/>
              <a:t> </a:t>
            </a:r>
            <a:r>
              <a:rPr lang="ru-RU" sz="3200" dirty="0" err="1" smtClean="0"/>
              <a:t>диметрия</a:t>
            </a:r>
            <a:endParaRPr lang="ru-RU" sz="3200" dirty="0" smtClean="0"/>
          </a:p>
          <a:p>
            <a:pPr eaLnBrk="0" hangingPunct="0">
              <a:tabLst>
                <a:tab pos="660400" algn="l"/>
              </a:tabLst>
            </a:pPr>
            <a:endParaRPr lang="ru-RU" sz="3200" dirty="0"/>
          </a:p>
          <a:p>
            <a:pPr eaLnBrk="0" hangingPunct="0">
              <a:tabLst>
                <a:tab pos="660400" algn="l"/>
              </a:tabLst>
            </a:pPr>
            <a:r>
              <a:rPr lang="ru-RU" sz="3200" b="1" dirty="0" smtClean="0"/>
              <a:t>2. Косоугольные</a:t>
            </a:r>
            <a:endParaRPr lang="ru-RU" sz="3200" b="1" dirty="0"/>
          </a:p>
          <a:p>
            <a:pPr eaLnBrk="0" hangingPunct="0">
              <a:buFont typeface="Arial" pitchFamily="34" charset="0"/>
              <a:buChar char="•"/>
              <a:tabLst>
                <a:tab pos="660400" algn="l"/>
              </a:tabLst>
            </a:pPr>
            <a:r>
              <a:rPr lang="ru-RU" sz="3200" dirty="0" smtClean="0"/>
              <a:t> фронтальная </a:t>
            </a:r>
            <a:r>
              <a:rPr lang="ru-RU" sz="3200" dirty="0"/>
              <a:t>изометрия</a:t>
            </a:r>
          </a:p>
          <a:p>
            <a:pPr eaLnBrk="0" hangingPunct="0">
              <a:buFont typeface="Arial" pitchFamily="34" charset="0"/>
              <a:buChar char="•"/>
              <a:tabLst>
                <a:tab pos="660400" algn="l"/>
              </a:tabLst>
            </a:pPr>
            <a:r>
              <a:rPr lang="ru-RU" sz="3200" dirty="0" smtClean="0"/>
              <a:t> горизонтальная </a:t>
            </a:r>
            <a:r>
              <a:rPr lang="ru-RU" sz="3200" dirty="0"/>
              <a:t>изометрия</a:t>
            </a:r>
          </a:p>
          <a:p>
            <a:pPr eaLnBrk="0" hangingPunct="0">
              <a:buFont typeface="Arial" pitchFamily="34" charset="0"/>
              <a:buChar char="•"/>
              <a:tabLst>
                <a:tab pos="660400" algn="l"/>
              </a:tabLst>
            </a:pPr>
            <a:r>
              <a:rPr lang="ru-RU" sz="3200" dirty="0" smtClean="0"/>
              <a:t> фронтальная </a:t>
            </a:r>
            <a:r>
              <a:rPr lang="ru-RU" sz="3200" dirty="0" err="1"/>
              <a:t>диметрия</a:t>
            </a:r>
            <a:r>
              <a:rPr lang="ru-RU" sz="32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09650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ru-RU" sz="3200" b="1" dirty="0" smtClean="0">
                <a:latin typeface="Arial" charset="0"/>
              </a:rPr>
              <a:t>Прямоугольная</a:t>
            </a:r>
            <a:br>
              <a:rPr lang="ru-RU" sz="3200" b="1" dirty="0" smtClean="0">
                <a:latin typeface="Arial" charset="0"/>
              </a:rPr>
            </a:br>
            <a:r>
              <a:rPr lang="ru-RU" sz="3200" b="1" dirty="0" smtClean="0">
                <a:latin typeface="Arial" charset="0"/>
              </a:rPr>
              <a:t>изометрическая проекция</a:t>
            </a:r>
            <a:endParaRPr lang="ru-RU" sz="3200" dirty="0" smtClean="0">
              <a:latin typeface="Arial" charset="0"/>
            </a:endParaRPr>
          </a:p>
        </p:txBody>
      </p:sp>
      <p:pic>
        <p:nvPicPr>
          <p:cNvPr id="7171" name="Picture 7" descr="Рисунок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04" y="1142984"/>
            <a:ext cx="6163792" cy="4714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Rectangle 12"/>
          <p:cNvSpPr>
            <a:spLocks noChangeArrowheads="1"/>
          </p:cNvSpPr>
          <p:nvPr/>
        </p:nvSpPr>
        <p:spPr bwMode="auto">
          <a:xfrm>
            <a:off x="0" y="6150114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2000" dirty="0" smtClean="0"/>
              <a:t>Коэффициент </a:t>
            </a:r>
            <a:r>
              <a:rPr lang="ru-RU" sz="2000" dirty="0"/>
              <a:t>искажения по всем осям ГОСТ рекомендует строить без сокращения равной единице, что соответствует увеличению изображения в  1,22 </a:t>
            </a:r>
            <a:r>
              <a:rPr lang="ru-RU" sz="2000" dirty="0" smtClean="0"/>
              <a:t>раза.</a:t>
            </a:r>
            <a:endParaRPr lang="ru-RU" sz="20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6" descr="Рисунок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03" y="1071546"/>
            <a:ext cx="6192847" cy="473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5842337"/>
            <a:ext cx="9144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ru-RU" sz="2000" dirty="0"/>
              <a:t>Коэффициенты искажения по осям </a:t>
            </a:r>
            <a:r>
              <a:rPr lang="en-US" sz="2000" i="1" dirty="0"/>
              <a:t>x</a:t>
            </a:r>
            <a:r>
              <a:rPr lang="en-US" sz="2000" dirty="0">
                <a:sym typeface="Symbol" pitchFamily="18" charset="2"/>
              </a:rPr>
              <a:t></a:t>
            </a:r>
            <a:r>
              <a:rPr lang="en-US" sz="2000" i="1" dirty="0"/>
              <a:t> </a:t>
            </a:r>
            <a:r>
              <a:rPr lang="ru-RU" sz="2000" dirty="0"/>
              <a:t>и </a:t>
            </a:r>
            <a:r>
              <a:rPr lang="en-US" sz="2000" i="1" dirty="0"/>
              <a:t>z</a:t>
            </a:r>
            <a:r>
              <a:rPr lang="en-US" sz="2000" dirty="0">
                <a:sym typeface="Symbol" pitchFamily="18" charset="2"/>
              </a:rPr>
              <a:t></a:t>
            </a:r>
            <a:r>
              <a:rPr lang="ru-RU" sz="2000" dirty="0"/>
              <a:t> равны единице, а по оси </a:t>
            </a:r>
            <a:r>
              <a:rPr lang="en-US" sz="2000" i="1" dirty="0"/>
              <a:t>y</a:t>
            </a:r>
            <a:r>
              <a:rPr lang="en-US" sz="2000" dirty="0">
                <a:sym typeface="Symbol" pitchFamily="18" charset="2"/>
              </a:rPr>
              <a:t></a:t>
            </a:r>
            <a:r>
              <a:rPr lang="ru-RU" sz="2000" dirty="0"/>
              <a:t>  принимается равным 0,5. Допускается применять фронтальные </a:t>
            </a:r>
            <a:r>
              <a:rPr lang="ru-RU" sz="2000" dirty="0" err="1"/>
              <a:t>диметрические</a:t>
            </a:r>
            <a:r>
              <a:rPr lang="ru-RU" sz="2000" dirty="0"/>
              <a:t> проекции с углом наклона оси </a:t>
            </a:r>
            <a:r>
              <a:rPr lang="en-US" sz="2000" i="1" dirty="0"/>
              <a:t>y</a:t>
            </a:r>
            <a:r>
              <a:rPr lang="en-US" sz="2000" dirty="0">
                <a:sym typeface="Symbol" pitchFamily="18" charset="2"/>
              </a:rPr>
              <a:t></a:t>
            </a:r>
            <a:r>
              <a:rPr lang="ru-RU" sz="2000" dirty="0"/>
              <a:t>, равным 30 и 60</a:t>
            </a:r>
            <a:r>
              <a:rPr lang="ru-RU" sz="2000" dirty="0">
                <a:sym typeface="Symbol" pitchFamily="18" charset="2"/>
              </a:rPr>
              <a:t></a:t>
            </a:r>
            <a:r>
              <a:rPr lang="ru-RU" sz="2000" dirty="0"/>
              <a:t>.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1"/>
            <a:ext cx="9144000" cy="1000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3200" b="1" dirty="0">
                <a:latin typeface="Arial" charset="0"/>
                <a:ea typeface="+mj-ea"/>
                <a:cs typeface="+mj-cs"/>
              </a:rPr>
              <a:t>Косоугольная</a:t>
            </a:r>
            <a:br>
              <a:rPr lang="ru-RU" sz="3200" b="1" dirty="0">
                <a:latin typeface="Arial" charset="0"/>
                <a:ea typeface="+mj-ea"/>
                <a:cs typeface="+mj-cs"/>
              </a:rPr>
            </a:br>
            <a:r>
              <a:rPr lang="ru-RU" sz="3200" b="1" dirty="0">
                <a:latin typeface="Arial" charset="0"/>
                <a:ea typeface="+mj-ea"/>
                <a:cs typeface="+mj-cs"/>
              </a:rPr>
              <a:t>фронтальная </a:t>
            </a:r>
            <a:r>
              <a:rPr lang="ru-RU" sz="3200" b="1" dirty="0" err="1">
                <a:latin typeface="Arial" charset="0"/>
                <a:ea typeface="+mj-ea"/>
                <a:cs typeface="+mj-cs"/>
              </a:rPr>
              <a:t>диметрическая</a:t>
            </a:r>
            <a:r>
              <a:rPr lang="ru-RU" sz="3200" b="1" dirty="0">
                <a:latin typeface="Arial" charset="0"/>
                <a:ea typeface="+mj-ea"/>
                <a:cs typeface="+mj-cs"/>
              </a:rPr>
              <a:t> проекция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</TotalTime>
  <Words>451</Words>
  <Application>Microsoft Office PowerPoint</Application>
  <PresentationFormat>Экран (4:3)</PresentationFormat>
  <Paragraphs>70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Аксонометрические проекции</vt:lpstr>
      <vt:lpstr>Слайд 2</vt:lpstr>
      <vt:lpstr>Слайд 3</vt:lpstr>
      <vt:lpstr>Аксонометрические проекции </vt:lpstr>
      <vt:lpstr>Слайд 5</vt:lpstr>
      <vt:lpstr> По направлению проецирования</vt:lpstr>
      <vt:lpstr>СТАНДАРТНЫЕ  АКСОНОМЕТРИЧЕСКИЕ  ПРОЕКЦИИ </vt:lpstr>
      <vt:lpstr>Прямоугольная изометрическая проекция</vt:lpstr>
      <vt:lpstr>Слайд 9</vt:lpstr>
      <vt:lpstr>Способы выполнения осей координат</vt:lpstr>
      <vt:lpstr>  Аксонометрические проекции куба</vt:lpstr>
      <vt:lpstr>Для всех аксонометрических проекций установлены общие правила</vt:lpstr>
      <vt:lpstr>Диметрия. Вдоль оси z и параллельно ей откладывают высоты, а вдоль оси y – сокращенный в два раза размер ширины, натуральный размер длины предмета вдоль x – натуральный размер.</vt:lpstr>
      <vt:lpstr>Изометрия. По всем аксонометрическим осям и параллельно им откладывают натуральные размеры</vt:lpstr>
      <vt:lpstr>Слайд 15</vt:lpstr>
      <vt:lpstr>Построение вертикальных ребер</vt:lpstr>
      <vt:lpstr>Построение боковых граней  и верхнего основания</vt:lpstr>
      <vt:lpstr> Шаг 4. Определение видимости граней.  Шаг 5. Обводка.</vt:lpstr>
      <vt:lpstr>Запомните!!!</vt:lpstr>
      <vt:lpstr>Упражнение. Построить диметрическую и изометрическую проекции детали.</vt:lpstr>
      <vt:lpstr>Слайд 21</vt:lpstr>
      <vt:lpstr>Слайд 22</vt:lpstr>
      <vt:lpstr>шаг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Аксонометрические проекции.</dc:title>
  <dc:creator>Rafael</dc:creator>
  <cp:lastModifiedBy>User</cp:lastModifiedBy>
  <cp:revision>69</cp:revision>
  <dcterms:created xsi:type="dcterms:W3CDTF">2013-11-04T11:44:39Z</dcterms:created>
  <dcterms:modified xsi:type="dcterms:W3CDTF">2024-10-15T03:59:31Z</dcterms:modified>
</cp:coreProperties>
</file>